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62" r:id="rId3"/>
    <p:sldId id="263" r:id="rId4"/>
    <p:sldId id="272" r:id="rId5"/>
    <p:sldId id="257" r:id="rId6"/>
    <p:sldId id="265" r:id="rId7"/>
    <p:sldId id="266" r:id="rId8"/>
    <p:sldId id="267" r:id="rId9"/>
    <p:sldId id="268" r:id="rId10"/>
    <p:sldId id="269" r:id="rId11"/>
    <p:sldId id="270" r:id="rId12"/>
    <p:sldId id="260" r:id="rId13"/>
    <p:sldId id="259" r:id="rId14"/>
    <p:sldId id="258" r:id="rId15"/>
    <p:sldId id="275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0783" autoAdjust="0"/>
  </p:normalViewPr>
  <p:slideViewPr>
    <p:cSldViewPr>
      <p:cViewPr>
        <p:scale>
          <a:sx n="110" d="100"/>
          <a:sy n="110" d="100"/>
        </p:scale>
        <p:origin x="-216" y="15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57FA7-093A-D64A-878A-1F78F4D0C7B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52C858-0742-0749-8E26-A98FFB5FF12D}">
      <dgm:prSet phldrT="[Text]"/>
      <dgm:spPr/>
      <dgm:t>
        <a:bodyPr/>
        <a:lstStyle/>
        <a:p>
          <a:r>
            <a:rPr lang="en-US" dirty="0" smtClean="0"/>
            <a:t>Prescription Coverage</a:t>
          </a:r>
          <a:endParaRPr lang="en-US" dirty="0"/>
        </a:p>
      </dgm:t>
    </dgm:pt>
    <dgm:pt modelId="{D0F02B2B-7E5E-8043-A5CD-C1399795B3FF}" type="parTrans" cxnId="{47F0839E-3393-1A4E-95A6-CAA1A4266B41}">
      <dgm:prSet/>
      <dgm:spPr/>
      <dgm:t>
        <a:bodyPr/>
        <a:lstStyle/>
        <a:p>
          <a:endParaRPr lang="en-US"/>
        </a:p>
      </dgm:t>
    </dgm:pt>
    <dgm:pt modelId="{EA61766F-17ED-A445-BE99-CAF512136AAD}" type="sibTrans" cxnId="{47F0839E-3393-1A4E-95A6-CAA1A4266B41}">
      <dgm:prSet/>
      <dgm:spPr/>
      <dgm:t>
        <a:bodyPr/>
        <a:lstStyle/>
        <a:p>
          <a:endParaRPr lang="en-US"/>
        </a:p>
      </dgm:t>
    </dgm:pt>
    <dgm:pt modelId="{5BD740CD-5319-2346-8C2A-895015486744}">
      <dgm:prSet phldrT="[Text]"/>
      <dgm:spPr/>
      <dgm:t>
        <a:bodyPr/>
        <a:lstStyle/>
        <a:p>
          <a:r>
            <a:rPr lang="en-US" dirty="0" smtClean="0"/>
            <a:t>Hospital Reimbursement Rates</a:t>
          </a:r>
          <a:endParaRPr lang="en-US" dirty="0"/>
        </a:p>
      </dgm:t>
    </dgm:pt>
    <dgm:pt modelId="{02423384-8C55-4D42-BC0A-DC81577B132C}" type="parTrans" cxnId="{C29C20C5-28A5-5B4C-8455-7C6FD9596618}">
      <dgm:prSet/>
      <dgm:spPr/>
      <dgm:t>
        <a:bodyPr/>
        <a:lstStyle/>
        <a:p>
          <a:endParaRPr lang="en-US"/>
        </a:p>
      </dgm:t>
    </dgm:pt>
    <dgm:pt modelId="{51631117-1F0F-6D44-9EB6-B451E014448F}" type="sibTrans" cxnId="{C29C20C5-28A5-5B4C-8455-7C6FD9596618}">
      <dgm:prSet/>
      <dgm:spPr/>
      <dgm:t>
        <a:bodyPr/>
        <a:lstStyle/>
        <a:p>
          <a:endParaRPr lang="en-US"/>
        </a:p>
      </dgm:t>
    </dgm:pt>
    <dgm:pt modelId="{C679CBC1-D456-FC4F-8810-D013DD5AA1B1}">
      <dgm:prSet phldrT="[Text]"/>
      <dgm:spPr/>
      <dgm:t>
        <a:bodyPr/>
        <a:lstStyle/>
        <a:p>
          <a:r>
            <a:rPr lang="en-US" dirty="0" smtClean="0"/>
            <a:t>Clinical Standards</a:t>
          </a:r>
          <a:endParaRPr lang="en-US" dirty="0"/>
        </a:p>
      </dgm:t>
    </dgm:pt>
    <dgm:pt modelId="{0377EF97-28FE-3B48-8A7B-F9E9A45A6276}" type="parTrans" cxnId="{088BF13F-5152-8C4C-BBAB-A8CFD0017736}">
      <dgm:prSet/>
      <dgm:spPr/>
      <dgm:t>
        <a:bodyPr/>
        <a:lstStyle/>
        <a:p>
          <a:endParaRPr lang="en-US"/>
        </a:p>
      </dgm:t>
    </dgm:pt>
    <dgm:pt modelId="{63FBA8DF-9F7D-664F-AF3A-DB237AA5B5D3}" type="sibTrans" cxnId="{088BF13F-5152-8C4C-BBAB-A8CFD0017736}">
      <dgm:prSet/>
      <dgm:spPr/>
      <dgm:t>
        <a:bodyPr/>
        <a:lstStyle/>
        <a:p>
          <a:endParaRPr lang="en-US"/>
        </a:p>
      </dgm:t>
    </dgm:pt>
    <dgm:pt modelId="{5BF5111A-3785-4A49-AD6B-9D209B08DD7D}">
      <dgm:prSet phldrT="[Text]"/>
      <dgm:spPr/>
      <dgm:t>
        <a:bodyPr/>
        <a:lstStyle/>
        <a:p>
          <a:r>
            <a:rPr lang="en-US" dirty="0" smtClean="0"/>
            <a:t>Health Care Legislation</a:t>
          </a:r>
          <a:endParaRPr lang="en-US" dirty="0"/>
        </a:p>
      </dgm:t>
    </dgm:pt>
    <dgm:pt modelId="{0AEFFADA-0BC5-2A4C-AFA7-7B5C7A875CDC}" type="parTrans" cxnId="{C86C9303-130A-024E-8223-75532246AB51}">
      <dgm:prSet/>
      <dgm:spPr/>
      <dgm:t>
        <a:bodyPr/>
        <a:lstStyle/>
        <a:p>
          <a:endParaRPr lang="en-US"/>
        </a:p>
      </dgm:t>
    </dgm:pt>
    <dgm:pt modelId="{F3A1D9AC-A772-7149-819B-1D7B3352CBB6}" type="sibTrans" cxnId="{C86C9303-130A-024E-8223-75532246AB51}">
      <dgm:prSet/>
      <dgm:spPr/>
      <dgm:t>
        <a:bodyPr/>
        <a:lstStyle/>
        <a:p>
          <a:endParaRPr lang="en-US"/>
        </a:p>
      </dgm:t>
    </dgm:pt>
    <dgm:pt modelId="{2E785055-9D23-DD4C-96A2-2B4C273139D6}" type="pres">
      <dgm:prSet presAssocID="{51457FA7-093A-D64A-878A-1F78F4D0C7B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838A68-BB72-A14C-A0C4-D38C84482E0B}" type="pres">
      <dgm:prSet presAssocID="{51457FA7-093A-D64A-878A-1F78F4D0C7B3}" presName="ellipse" presStyleLbl="trBgShp" presStyleIdx="0" presStyleCnt="1"/>
      <dgm:spPr/>
    </dgm:pt>
    <dgm:pt modelId="{34A3420C-6C73-8B49-84E0-05F49E11509C}" type="pres">
      <dgm:prSet presAssocID="{51457FA7-093A-D64A-878A-1F78F4D0C7B3}" presName="arrow1" presStyleLbl="fgShp" presStyleIdx="0" presStyleCnt="1"/>
      <dgm:spPr/>
    </dgm:pt>
    <dgm:pt modelId="{7F016785-0F0E-3540-BB03-45767DACE8B0}" type="pres">
      <dgm:prSet presAssocID="{51457FA7-093A-D64A-878A-1F78F4D0C7B3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CA078-C884-D74A-92ED-473CE8972180}" type="pres">
      <dgm:prSet presAssocID="{5BD740CD-5319-2346-8C2A-89501548674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05B04-68D6-6342-8152-A4F637E18F34}" type="pres">
      <dgm:prSet presAssocID="{C679CBC1-D456-FC4F-8810-D013DD5AA1B1}" presName="item2" presStyleLbl="node1" presStyleIdx="1" presStyleCnt="3" custLinFactNeighborY="-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86D12-4586-BD4F-ADF8-5C2756BEAE41}" type="pres">
      <dgm:prSet presAssocID="{5BF5111A-3785-4A49-AD6B-9D209B08DD7D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D8B7F-12BB-B640-8FB6-0CAFA877F321}" type="pres">
      <dgm:prSet presAssocID="{51457FA7-093A-D64A-878A-1F78F4D0C7B3}" presName="funnel" presStyleLbl="trAlignAcc1" presStyleIdx="0" presStyleCnt="1" custLinFactNeighborX="691" custLinFactNeighborY="1987"/>
      <dgm:spPr/>
    </dgm:pt>
  </dgm:ptLst>
  <dgm:cxnLst>
    <dgm:cxn modelId="{C86C9303-130A-024E-8223-75532246AB51}" srcId="{51457FA7-093A-D64A-878A-1F78F4D0C7B3}" destId="{5BF5111A-3785-4A49-AD6B-9D209B08DD7D}" srcOrd="3" destOrd="0" parTransId="{0AEFFADA-0BC5-2A4C-AFA7-7B5C7A875CDC}" sibTransId="{F3A1D9AC-A772-7149-819B-1D7B3352CBB6}"/>
    <dgm:cxn modelId="{285C4DF6-B71D-4FD3-A973-4D1DF90338E6}" type="presOf" srcId="{E852C858-0742-0749-8E26-A98FFB5FF12D}" destId="{A0386D12-4586-BD4F-ADF8-5C2756BEAE41}" srcOrd="0" destOrd="0" presId="urn:microsoft.com/office/officeart/2005/8/layout/funnel1"/>
    <dgm:cxn modelId="{86104A0A-C07C-4D4E-8CB9-5DA84D54A59E}" type="presOf" srcId="{51457FA7-093A-D64A-878A-1F78F4D0C7B3}" destId="{2E785055-9D23-DD4C-96A2-2B4C273139D6}" srcOrd="0" destOrd="0" presId="urn:microsoft.com/office/officeart/2005/8/layout/funnel1"/>
    <dgm:cxn modelId="{E135ABE8-9475-47B7-8C19-E6DB3191823C}" type="presOf" srcId="{5BD740CD-5319-2346-8C2A-895015486744}" destId="{ABA05B04-68D6-6342-8152-A4F637E18F34}" srcOrd="0" destOrd="0" presId="urn:microsoft.com/office/officeart/2005/8/layout/funnel1"/>
    <dgm:cxn modelId="{C29C20C5-28A5-5B4C-8455-7C6FD9596618}" srcId="{51457FA7-093A-D64A-878A-1F78F4D0C7B3}" destId="{5BD740CD-5319-2346-8C2A-895015486744}" srcOrd="1" destOrd="0" parTransId="{02423384-8C55-4D42-BC0A-DC81577B132C}" sibTransId="{51631117-1F0F-6D44-9EB6-B451E014448F}"/>
    <dgm:cxn modelId="{7F7B37E9-1D90-4D8F-94A0-FBF1A93E17D6}" type="presOf" srcId="{5BF5111A-3785-4A49-AD6B-9D209B08DD7D}" destId="{7F016785-0F0E-3540-BB03-45767DACE8B0}" srcOrd="0" destOrd="0" presId="urn:microsoft.com/office/officeart/2005/8/layout/funnel1"/>
    <dgm:cxn modelId="{47F0839E-3393-1A4E-95A6-CAA1A4266B41}" srcId="{51457FA7-093A-D64A-878A-1F78F4D0C7B3}" destId="{E852C858-0742-0749-8E26-A98FFB5FF12D}" srcOrd="0" destOrd="0" parTransId="{D0F02B2B-7E5E-8043-A5CD-C1399795B3FF}" sibTransId="{EA61766F-17ED-A445-BE99-CAF512136AAD}"/>
    <dgm:cxn modelId="{088BF13F-5152-8C4C-BBAB-A8CFD0017736}" srcId="{51457FA7-093A-D64A-878A-1F78F4D0C7B3}" destId="{C679CBC1-D456-FC4F-8810-D013DD5AA1B1}" srcOrd="2" destOrd="0" parTransId="{0377EF97-28FE-3B48-8A7B-F9E9A45A6276}" sibTransId="{63FBA8DF-9F7D-664F-AF3A-DB237AA5B5D3}"/>
    <dgm:cxn modelId="{234BA82F-A606-4643-A4AB-29D7BBE38A7A}" type="presOf" srcId="{C679CBC1-D456-FC4F-8810-D013DD5AA1B1}" destId="{930CA078-C884-D74A-92ED-473CE8972180}" srcOrd="0" destOrd="0" presId="urn:microsoft.com/office/officeart/2005/8/layout/funnel1"/>
    <dgm:cxn modelId="{38F7F280-FCF9-4587-A103-7F3C5AE00632}" type="presParOf" srcId="{2E785055-9D23-DD4C-96A2-2B4C273139D6}" destId="{4F838A68-BB72-A14C-A0C4-D38C84482E0B}" srcOrd="0" destOrd="0" presId="urn:microsoft.com/office/officeart/2005/8/layout/funnel1"/>
    <dgm:cxn modelId="{29252F5D-DF00-4124-A8FC-FF2564548240}" type="presParOf" srcId="{2E785055-9D23-DD4C-96A2-2B4C273139D6}" destId="{34A3420C-6C73-8B49-84E0-05F49E11509C}" srcOrd="1" destOrd="0" presId="urn:microsoft.com/office/officeart/2005/8/layout/funnel1"/>
    <dgm:cxn modelId="{724054CF-EFFE-4571-A8C0-10733BFA03B6}" type="presParOf" srcId="{2E785055-9D23-DD4C-96A2-2B4C273139D6}" destId="{7F016785-0F0E-3540-BB03-45767DACE8B0}" srcOrd="2" destOrd="0" presId="urn:microsoft.com/office/officeart/2005/8/layout/funnel1"/>
    <dgm:cxn modelId="{2B6AC85C-493E-4B8B-986B-B58E63FBB2EA}" type="presParOf" srcId="{2E785055-9D23-DD4C-96A2-2B4C273139D6}" destId="{930CA078-C884-D74A-92ED-473CE8972180}" srcOrd="3" destOrd="0" presId="urn:microsoft.com/office/officeart/2005/8/layout/funnel1"/>
    <dgm:cxn modelId="{71F19391-610C-4139-9D01-F9A48CD9190B}" type="presParOf" srcId="{2E785055-9D23-DD4C-96A2-2B4C273139D6}" destId="{ABA05B04-68D6-6342-8152-A4F637E18F34}" srcOrd="4" destOrd="0" presId="urn:microsoft.com/office/officeart/2005/8/layout/funnel1"/>
    <dgm:cxn modelId="{A9BD00D7-9029-4FFC-9C8D-60E72B00A893}" type="presParOf" srcId="{2E785055-9D23-DD4C-96A2-2B4C273139D6}" destId="{A0386D12-4586-BD4F-ADF8-5C2756BEAE41}" srcOrd="5" destOrd="0" presId="urn:microsoft.com/office/officeart/2005/8/layout/funnel1"/>
    <dgm:cxn modelId="{50D44972-59F8-4287-9BF3-0DA0D469A4AB}" type="presParOf" srcId="{2E785055-9D23-DD4C-96A2-2B4C273139D6}" destId="{A9AD8B7F-12BB-B640-8FB6-0CAFA877F32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38A68-BB72-A14C-A0C4-D38C84482E0B}">
      <dsp:nvSpPr>
        <dsp:cNvPr id="0" name=""/>
        <dsp:cNvSpPr/>
      </dsp:nvSpPr>
      <dsp:spPr>
        <a:xfrm>
          <a:off x="605218" y="181292"/>
          <a:ext cx="2211705" cy="76809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3420C-6C73-8B49-84E0-05F49E11509C}">
      <dsp:nvSpPr>
        <dsp:cNvPr id="0" name=""/>
        <dsp:cNvSpPr/>
      </dsp:nvSpPr>
      <dsp:spPr>
        <a:xfrm>
          <a:off x="1500187" y="2062099"/>
          <a:ext cx="428625" cy="274320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F016785-0F0E-3540-BB03-45767DACE8B0}">
      <dsp:nvSpPr>
        <dsp:cNvPr id="0" name=""/>
        <dsp:cNvSpPr/>
      </dsp:nvSpPr>
      <dsp:spPr>
        <a:xfrm>
          <a:off x="685799" y="2281555"/>
          <a:ext cx="2057400" cy="514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Health Care Legislation</a:t>
          </a:r>
          <a:endParaRPr lang="en-US" sz="1500" kern="1200" dirty="0"/>
        </a:p>
      </dsp:txBody>
      <dsp:txXfrm>
        <a:off x="685799" y="2281555"/>
        <a:ext cx="2057400" cy="514350"/>
      </dsp:txXfrm>
    </dsp:sp>
    <dsp:sp modelId="{930CA078-C884-D74A-92ED-473CE8972180}">
      <dsp:nvSpPr>
        <dsp:cNvPr id="0" name=""/>
        <dsp:cNvSpPr/>
      </dsp:nvSpPr>
      <dsp:spPr>
        <a:xfrm>
          <a:off x="1409318" y="1008710"/>
          <a:ext cx="771525" cy="7715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Clinical Standards</a:t>
          </a:r>
          <a:endParaRPr lang="en-US" sz="600" kern="1200" dirty="0"/>
        </a:p>
      </dsp:txBody>
      <dsp:txXfrm>
        <a:off x="1522305" y="1121697"/>
        <a:ext cx="545551" cy="545551"/>
      </dsp:txXfrm>
    </dsp:sp>
    <dsp:sp modelId="{ABA05B04-68D6-6342-8152-A4F637E18F34}">
      <dsp:nvSpPr>
        <dsp:cNvPr id="0" name=""/>
        <dsp:cNvSpPr/>
      </dsp:nvSpPr>
      <dsp:spPr>
        <a:xfrm>
          <a:off x="857249" y="378457"/>
          <a:ext cx="771525" cy="7715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Hospital Reimbursement Rates</a:t>
          </a:r>
          <a:endParaRPr lang="en-US" sz="600" kern="1200" dirty="0"/>
        </a:p>
      </dsp:txBody>
      <dsp:txXfrm>
        <a:off x="970236" y="491444"/>
        <a:ext cx="545551" cy="545551"/>
      </dsp:txXfrm>
    </dsp:sp>
    <dsp:sp modelId="{A0386D12-4586-BD4F-ADF8-5C2756BEAE41}">
      <dsp:nvSpPr>
        <dsp:cNvPr id="0" name=""/>
        <dsp:cNvSpPr/>
      </dsp:nvSpPr>
      <dsp:spPr>
        <a:xfrm>
          <a:off x="1645920" y="243357"/>
          <a:ext cx="771525" cy="7715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Prescription Coverage</a:t>
          </a:r>
          <a:endParaRPr lang="en-US" sz="600" kern="1200" dirty="0"/>
        </a:p>
      </dsp:txBody>
      <dsp:txXfrm>
        <a:off x="1758907" y="356344"/>
        <a:ext cx="545551" cy="545551"/>
      </dsp:txXfrm>
    </dsp:sp>
    <dsp:sp modelId="{A9AD8B7F-12BB-B640-8FB6-0CAFA877F321}">
      <dsp:nvSpPr>
        <dsp:cNvPr id="0" name=""/>
        <dsp:cNvSpPr/>
      </dsp:nvSpPr>
      <dsp:spPr>
        <a:xfrm>
          <a:off x="530936" y="125150"/>
          <a:ext cx="2400300" cy="192024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936DE6-D1E9-4460-A53C-8EF2BDC286FF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78D960-1262-40D9-9607-2754FE94A7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9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8D960-1262-40D9-9607-2754FE94A7E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77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0594" lvl="1" indent="-174708">
              <a:buFont typeface="Arial" panose="020B0604020202020204" pitchFamily="34" charset="0"/>
              <a:buChar char="•"/>
            </a:pPr>
            <a:endParaRPr lang="en-US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8D960-1262-40D9-9607-2754FE94A7E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4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8D960-1262-40D9-9607-2754FE94A7E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3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8D960-1262-40D9-9607-2754FE94A7E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60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8D960-1262-40D9-9607-2754FE94A7E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55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8D960-1262-40D9-9607-2754FE94A7E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3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8D960-1262-40D9-9607-2754FE94A7E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7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8D960-1262-40D9-9607-2754FE94A7E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05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8D960-1262-40D9-9607-2754FE94A7E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9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8D960-1262-40D9-9607-2754FE94A7E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1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8D960-1262-40D9-9607-2754FE94A7E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9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8D960-1262-40D9-9607-2754FE94A7E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5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2081" lvl="0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8D960-1262-40D9-9607-2754FE94A7E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79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8D960-1262-40D9-9607-2754FE94A7E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72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8D960-1262-40D9-9607-2754FE94A7E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203E-9B12-4C6C-AC4D-C9378FFF8B09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342F-4958-40D2-B319-4B5FEDEB3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45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203E-9B12-4C6C-AC4D-C9378FFF8B09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342F-4958-40D2-B319-4B5FEDEB3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9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203E-9B12-4C6C-AC4D-C9378FFF8B09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342F-4958-40D2-B319-4B5FEDEB3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7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203E-9B12-4C6C-AC4D-C9378FFF8B09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342F-4958-40D2-B319-4B5FEDEB3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5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203E-9B12-4C6C-AC4D-C9378FFF8B09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342F-4958-40D2-B319-4B5FEDEB3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1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203E-9B12-4C6C-AC4D-C9378FFF8B09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342F-4958-40D2-B319-4B5FEDEB3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3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203E-9B12-4C6C-AC4D-C9378FFF8B09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342F-4958-40D2-B319-4B5FEDEB3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9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203E-9B12-4C6C-AC4D-C9378FFF8B09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342F-4958-40D2-B319-4B5FEDEB3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5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203E-9B12-4C6C-AC4D-C9378FFF8B09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342F-4958-40D2-B319-4B5FEDEB3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2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203E-9B12-4C6C-AC4D-C9378FFF8B09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342F-4958-40D2-B319-4B5FEDEB3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0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203E-9B12-4C6C-AC4D-C9378FFF8B09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F342F-4958-40D2-B319-4B5FEDEB3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6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3203E-9B12-4C6C-AC4D-C9378FFF8B09}" type="datetimeFigureOut">
              <a:rPr lang="en-US" smtClean="0"/>
              <a:t>2/27/2016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F342F-4958-40D2-B319-4B5FEDEB3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9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22862" r="25767" b="12557"/>
          <a:stretch/>
        </p:blipFill>
        <p:spPr>
          <a:xfrm>
            <a:off x="-1174" y="-1353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81" y="55591"/>
            <a:ext cx="6680534" cy="5010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248150"/>
            <a:ext cx="73818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947382" y="4071178"/>
            <a:ext cx="7381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/>
              <a:t>Identifying Conflicts: Particular Matters of General Applicability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5257800"/>
            <a:ext cx="6172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small" dirty="0"/>
              <a:t>David Maggi, Department of Commerce ADAEO</a:t>
            </a:r>
          </a:p>
          <a:p>
            <a:pPr algn="ctr"/>
            <a:r>
              <a:rPr lang="en-US" sz="2000" cap="small" dirty="0"/>
              <a:t>Francisco Ruben, National Science Foundation ADAEO</a:t>
            </a:r>
          </a:p>
          <a:p>
            <a:pPr algn="ctr"/>
            <a:r>
              <a:rPr lang="en-US" sz="2000" cap="small" dirty="0"/>
              <a:t>Kim Sikora Panza, Office of Govt Ethics Asst. Counsel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ASPIRIN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conflate the “particular matter” and “direct and predictable” analyses</a:t>
            </a:r>
          </a:p>
          <a:p>
            <a:endParaRPr lang="en-US" dirty="0" smtClean="0"/>
          </a:p>
          <a:p>
            <a:r>
              <a:rPr lang="en-US" dirty="0" smtClean="0"/>
              <a:t>Breaking up matters is generally not required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10910382"/>
              </p:ext>
            </p:extLst>
          </p:nvPr>
        </p:nvGraphicFramePr>
        <p:xfrm>
          <a:off x="2895600" y="3975100"/>
          <a:ext cx="3429000" cy="288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276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276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60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PARTICULAR MATTERS OUTSIDE 208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OLC opinion on 18 U.S.C</a:t>
            </a:r>
            <a:r>
              <a:rPr lang="en-US" dirty="0"/>
              <a:t>. § </a:t>
            </a:r>
            <a:r>
              <a:rPr lang="en-US" dirty="0" smtClean="0"/>
              <a:t>205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AUSAs were a discrete and identifiable class by “virtue of their employing agency, their profession and their position”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1999480" cy="19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78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characterization of an activity as a “particular matter of general applicability” may change over time</a:t>
            </a:r>
          </a:p>
          <a:p>
            <a:endParaRPr lang="en-US" dirty="0" smtClean="0"/>
          </a:p>
          <a:p>
            <a:r>
              <a:rPr lang="en-US" dirty="0" smtClean="0"/>
              <a:t>Boundaries can be fluid and there</a:t>
            </a:r>
            <a:br>
              <a:rPr lang="en-US" dirty="0" smtClean="0"/>
            </a:br>
            <a:r>
              <a:rPr lang="en-US" dirty="0" smtClean="0"/>
              <a:t>are no bright lines</a:t>
            </a:r>
          </a:p>
          <a:p>
            <a:endParaRPr lang="en-US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94505"/>
            <a:ext cx="3432766" cy="221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629400" y="2667000"/>
            <a:ext cx="2514600" cy="2057400"/>
          </a:xfrm>
          <a:prstGeom prst="wedgeEllipseCallout">
            <a:avLst>
              <a:gd name="adj1" fmla="val -24391"/>
              <a:gd name="adj2" fmla="val 538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nto the Particular Matter Involving Specific Parties bowl I go!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10144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3348"/>
            <a:ext cx="10144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91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Identifying “Particular Matters of General Applicability” and distinguishing them from other matters can be difficult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9" name="Picture 3" descr="C:\Users\klspanza\AppData\Local\Microsoft\Windows\Temporary Internet Files\Content.IE5\YVGJVR0M\iStock_confusedma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8999"/>
            <a:ext cx="36957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EDUCATING EMPLOYEES ON PARTICULAR MATTERS OF GENERAL APPLICABILITY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/>
              <a:t>Use “Plain English”</a:t>
            </a:r>
          </a:p>
          <a:p>
            <a:r>
              <a:rPr lang="en-US" dirty="0" smtClean="0"/>
              <a:t>Avoid jargon</a:t>
            </a:r>
          </a:p>
          <a:p>
            <a:r>
              <a:rPr lang="en-US" dirty="0" smtClean="0"/>
              <a:t>Give examples</a:t>
            </a:r>
          </a:p>
          <a:p>
            <a:r>
              <a:rPr lang="en-US" dirty="0" smtClean="0"/>
              <a:t>Simplify as appropriate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1828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8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22862" r="25767" b="12557"/>
          <a:stretch/>
        </p:blipFill>
        <p:spPr>
          <a:xfrm>
            <a:off x="-1174" y="-1353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248150"/>
            <a:ext cx="73818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74638"/>
            <a:ext cx="9982200" cy="1143000"/>
          </a:xfrm>
        </p:spPr>
        <p:txBody>
          <a:bodyPr>
            <a:normAutofit/>
          </a:bodyPr>
          <a:lstStyle/>
          <a:p>
            <a:r>
              <a:rPr lang="en-US" sz="3400" cap="all" dirty="0" smtClean="0"/>
              <a:t>Particular Matters of General Applicability</a:t>
            </a:r>
            <a:endParaRPr lang="en-US" sz="3400" cap="all" dirty="0"/>
          </a:p>
        </p:txBody>
      </p:sp>
      <p:pic>
        <p:nvPicPr>
          <p:cNvPr id="5" name="Picture 4" descr="C:\Users\klspanza\AppData\Local\Microsoft\Windows\Temporary Internet Files\Content.IE5\QMI4BTOH\think_tnb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67" y="2971800"/>
            <a:ext cx="4444445" cy="444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lspanza\AppData\Local\Microsoft\Windows\Temporary Internet Files\Content.IE5\YVGJVR0M\thinking-clip-art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klspanza\AppData\Local\Microsoft\Windows\Temporary Internet Files\Content.IE5\QMI4BTOH\think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76" y="1905000"/>
            <a:ext cx="1219200" cy="184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94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“MATTERS”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0" y="2680291"/>
            <a:ext cx="4327718" cy="4090062"/>
            <a:chOff x="1295400" y="42655"/>
            <a:chExt cx="7082502" cy="6833716"/>
          </a:xfrm>
        </p:grpSpPr>
        <p:sp>
          <p:nvSpPr>
            <p:cNvPr id="5" name="Oval 4"/>
            <p:cNvSpPr/>
            <p:nvPr/>
          </p:nvSpPr>
          <p:spPr>
            <a:xfrm>
              <a:off x="1295400" y="42655"/>
              <a:ext cx="7082502" cy="6833716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98251" y="1077705"/>
              <a:ext cx="4876800" cy="4763616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657518" y="2364136"/>
              <a:ext cx="2358265" cy="2173817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00790" y="304801"/>
              <a:ext cx="2071722" cy="800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Matters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49836" y="1481667"/>
              <a:ext cx="4373634" cy="1169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Particular Matters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of General Applicability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91034" y="2895601"/>
              <a:ext cx="3091232" cy="1477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Particular Matters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Involving Specific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Parties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2" name="Content Placeholder 11" descr="\\int-prifsc03\home\hpeisner\Desktop Data\Presentation1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37" y="1365425"/>
            <a:ext cx="4700337" cy="4005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3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57322"/>
            <a:ext cx="83820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Matters – Very broad; focus on a large</a:t>
            </a:r>
            <a:br>
              <a:rPr lang="en-US" dirty="0" smtClean="0"/>
            </a:br>
            <a:r>
              <a:rPr lang="en-US" dirty="0" smtClean="0"/>
              <a:t>large and diverse group</a:t>
            </a:r>
          </a:p>
          <a:p>
            <a:r>
              <a:rPr lang="en-US" dirty="0"/>
              <a:t>Particular Matters</a:t>
            </a:r>
          </a:p>
          <a:p>
            <a:pPr marL="742950" lvl="2" indent="-342900"/>
            <a:r>
              <a:rPr lang="en-US" sz="3200" dirty="0"/>
              <a:t>Particular </a:t>
            </a:r>
            <a:r>
              <a:rPr lang="en-US" sz="3200" dirty="0" smtClean="0"/>
              <a:t>Matters </a:t>
            </a:r>
            <a:r>
              <a:rPr lang="en-US" sz="3200" dirty="0"/>
              <a:t>of General Applicability </a:t>
            </a:r>
            <a:r>
              <a:rPr lang="en-US" sz="3200" dirty="0" smtClean="0"/>
              <a:t>-Narrower </a:t>
            </a:r>
            <a:r>
              <a:rPr lang="en-US" sz="3200" dirty="0"/>
              <a:t>matters that are focused on a discrete and identifiable </a:t>
            </a:r>
            <a:r>
              <a:rPr lang="en-US" sz="3200" dirty="0" smtClean="0"/>
              <a:t>class</a:t>
            </a:r>
          </a:p>
          <a:p>
            <a:pPr marL="742950" lvl="2" indent="-342900"/>
            <a:r>
              <a:rPr lang="en-US" sz="3200" dirty="0"/>
              <a:t>Particular Matters Involving Specific Parties -  A very limited group of identified parties is involved in the matter</a:t>
            </a:r>
          </a:p>
          <a:p>
            <a:pPr marL="742950" lvl="2" indent="-342900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17" y="58905"/>
            <a:ext cx="31432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99" y="106623"/>
            <a:ext cx="3074783" cy="27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09" y="106623"/>
            <a:ext cx="3043273" cy="275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92" y="87660"/>
            <a:ext cx="2995975" cy="283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39" y="110911"/>
            <a:ext cx="3040606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14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LAWS IN WHICH IDENTIFYING TYPE OF MATTER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18 U.S.C. § 203 </a:t>
            </a:r>
          </a:p>
          <a:p>
            <a:r>
              <a:rPr lang="en-US" dirty="0" smtClean="0"/>
              <a:t>18 U.S.C. § 205 </a:t>
            </a:r>
          </a:p>
          <a:p>
            <a:r>
              <a:rPr lang="en-US" dirty="0" smtClean="0"/>
              <a:t>18 U.S.C. § 207 </a:t>
            </a:r>
          </a:p>
          <a:p>
            <a:r>
              <a:rPr lang="en-US" dirty="0"/>
              <a:t>18 U.S.C. § </a:t>
            </a:r>
            <a:r>
              <a:rPr lang="en-US" dirty="0" smtClean="0"/>
              <a:t>208 </a:t>
            </a:r>
            <a:endParaRPr lang="en-US" dirty="0"/>
          </a:p>
          <a:p>
            <a:r>
              <a:rPr lang="en-US" dirty="0" smtClean="0"/>
              <a:t>5 C.F.R. § 2635.502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6" name="Picture 5" descr="C:\Users\klspanza\AppData\Local\Microsoft\Windows\Temporary Internet Files\Content.IE5\QMI4BTOH\MC9003554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356362" cy="404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9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Discrete and identifiable </a:t>
            </a:r>
            <a:r>
              <a:rPr lang="en-US" dirty="0" smtClean="0"/>
              <a:t>class</a:t>
            </a:r>
          </a:p>
          <a:p>
            <a:pPr lvl="2"/>
            <a:r>
              <a:rPr lang="en-US" dirty="0"/>
              <a:t>Shared characteristics or traits, distinguishable from the general population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matter is focused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57200" y="274638"/>
            <a:ext cx="998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cap="all" dirty="0" smtClean="0"/>
              <a:t>Particular Matters of General Applicability</a:t>
            </a:r>
            <a:endParaRPr lang="en-US" sz="3400" cap="all" dirty="0"/>
          </a:p>
        </p:txBody>
      </p:sp>
      <p:pic>
        <p:nvPicPr>
          <p:cNvPr id="13" name="Picture 12" descr="us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51" y="3797830"/>
            <a:ext cx="520154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7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THE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decide when a class is so large that it is no longer discrete and identifiable?</a:t>
            </a:r>
          </a:p>
          <a:p>
            <a:endParaRPr lang="en-US" dirty="0" smtClean="0"/>
          </a:p>
          <a:p>
            <a:r>
              <a:rPr lang="en-US" dirty="0" smtClean="0"/>
              <a:t>When is the class “just right” such that the matter is a particular matter?</a:t>
            </a:r>
            <a:endParaRPr lang="en-US" dirty="0"/>
          </a:p>
        </p:txBody>
      </p:sp>
      <p:pic>
        <p:nvPicPr>
          <p:cNvPr id="2050" name="Picture 2" descr="C:\Users\klspanza\AppData\Local\Microsoft\Windows\Temporary Internet Files\Content.IE5\JCN412JP\4608397130_225f7638d0_m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286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7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Roadmap for Analysis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3000" dirty="0"/>
              <a:t>How broad or narrow is the </a:t>
            </a:r>
            <a:r>
              <a:rPr lang="en-US" sz="3000" u="sng" dirty="0"/>
              <a:t>focus </a:t>
            </a:r>
            <a:r>
              <a:rPr lang="en-US" sz="3000" dirty="0"/>
              <a:t>of the matter? Is the matter </a:t>
            </a:r>
            <a:r>
              <a:rPr lang="en-US" sz="3000" u="sng" dirty="0"/>
              <a:t>directed to</a:t>
            </a:r>
            <a:r>
              <a:rPr lang="en-US" sz="3000" dirty="0"/>
              <a:t> a group of individuals or entities? </a:t>
            </a:r>
          </a:p>
          <a:p>
            <a:pPr lvl="1">
              <a:buFont typeface="Arial"/>
              <a:buChar char="•"/>
            </a:pPr>
            <a:endParaRPr lang="en-US" sz="3000" dirty="0"/>
          </a:p>
          <a:p>
            <a:pPr>
              <a:buFont typeface="Arial"/>
              <a:buChar char="•"/>
            </a:pPr>
            <a:r>
              <a:rPr lang="en-US" sz="3000" dirty="0"/>
              <a:t>Is the class that the matter focuses on </a:t>
            </a:r>
            <a:r>
              <a:rPr lang="en-US" sz="3000" u="sng" dirty="0"/>
              <a:t>discrete and identifiable</a:t>
            </a:r>
            <a:r>
              <a:rPr lang="en-US" sz="3000" dirty="0"/>
              <a:t> from the general population?</a:t>
            </a:r>
          </a:p>
          <a:p>
            <a:pPr lvl="1">
              <a:buFont typeface="Arial"/>
              <a:buChar char="•"/>
            </a:pPr>
            <a:endParaRPr lang="en-US" sz="3000" dirty="0"/>
          </a:p>
          <a:p>
            <a:pPr>
              <a:buFont typeface="Arial"/>
              <a:buChar char="•"/>
            </a:pPr>
            <a:r>
              <a:rPr lang="en-US" sz="3000" dirty="0"/>
              <a:t>Does the matter have a </a:t>
            </a:r>
            <a:r>
              <a:rPr lang="en-US" sz="3000" u="sng" dirty="0"/>
              <a:t>distinct</a:t>
            </a:r>
            <a:r>
              <a:rPr lang="en-US" sz="3000" dirty="0"/>
              <a:t> impact on a class that is separate from the impact of the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matter </a:t>
            </a:r>
            <a:r>
              <a:rPr lang="en-US" sz="3000" dirty="0"/>
              <a:t>on the general population?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66" y="5181600"/>
            <a:ext cx="219403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00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ASPIRIN EXAMPLE</a:t>
            </a:r>
            <a:endParaRPr lang="en-US" dirty="0"/>
          </a:p>
        </p:txBody>
      </p:sp>
      <p:pic>
        <p:nvPicPr>
          <p:cNvPr id="8" name="Picture 3" descr="C:\Users\klspanza\AppData\Local\Microsoft\Windows\Temporary Internet Files\Content.IE5\YVGJVR0M\headache1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3305175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</TotalTime>
  <Words>379</Words>
  <Application>Microsoft Office PowerPoint</Application>
  <PresentationFormat>On-screen Show (4:3)</PresentationFormat>
  <Paragraphs>83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Particular Matters of General Applicability</vt:lpstr>
      <vt:lpstr>TYPES OF “MATTERS”</vt:lpstr>
      <vt:lpstr>DEFINITIONS</vt:lpstr>
      <vt:lpstr>LAWS IN WHICH IDENTIFYING TYPE OF MATTER IS IMPORTANT</vt:lpstr>
      <vt:lpstr>PowerPoint Presentation</vt:lpstr>
      <vt:lpstr>ANALYZING THE CLASS</vt:lpstr>
      <vt:lpstr>Roadmap for Analysis</vt:lpstr>
      <vt:lpstr>ASPIRIN EXAMPLE</vt:lpstr>
      <vt:lpstr>ASPIRIN EXAMPLE</vt:lpstr>
      <vt:lpstr>PARTICULAR MATTERS OUTSIDE 208</vt:lpstr>
      <vt:lpstr>TRANSITIONS</vt:lpstr>
      <vt:lpstr>REAL WORLD EXAMPLES</vt:lpstr>
      <vt:lpstr>EDUCATING EMPLOYEES ON PARTICULAR MATTERS OF GENERAL APPLICABILITY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PARTICULAR MATTERS</dc:title>
  <dc:creator>Maggi, David</dc:creator>
  <cp:lastModifiedBy>Kimberly L. Sikora Panza</cp:lastModifiedBy>
  <cp:revision>40</cp:revision>
  <cp:lastPrinted>2016-02-11T14:36:56Z</cp:lastPrinted>
  <dcterms:created xsi:type="dcterms:W3CDTF">2016-01-28T22:31:39Z</dcterms:created>
  <dcterms:modified xsi:type="dcterms:W3CDTF">2016-02-27T21:10:10Z</dcterms:modified>
</cp:coreProperties>
</file>